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2"/>
  </p:notesMasterIdLst>
  <p:handoutMasterIdLst>
    <p:handoutMasterId r:id="rId13"/>
  </p:handoutMasterIdLst>
  <p:sldIdLst>
    <p:sldId id="257" r:id="rId5"/>
    <p:sldId id="943" r:id="rId6"/>
    <p:sldId id="939" r:id="rId7"/>
    <p:sldId id="1025" r:id="rId8"/>
    <p:sldId id="942" r:id="rId9"/>
    <p:sldId id="1026" r:id="rId10"/>
    <p:sldId id="783" r:id="rId11"/>
  </p:sldIdLst>
  <p:sldSz cx="12192000" cy="6858000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944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FCC00"/>
    <a:srgbClr val="99FF66"/>
    <a:srgbClr val="E7CDCD"/>
    <a:srgbClr val="3366FF"/>
    <a:srgbClr val="00B0F0"/>
    <a:srgbClr val="0099FF"/>
    <a:srgbClr val="F3E8E8"/>
    <a:srgbClr val="92D050"/>
    <a:srgbClr val="E7E6E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479" autoAdjust="0"/>
    <p:restoredTop sz="86832" autoAdjust="0"/>
  </p:normalViewPr>
  <p:slideViewPr>
    <p:cSldViewPr snapToGrid="0" showGuides="1">
      <p:cViewPr>
        <p:scale>
          <a:sx n="50" d="100"/>
          <a:sy n="50" d="100"/>
        </p:scale>
        <p:origin x="3114" y="1020"/>
      </p:cViewPr>
      <p:guideLst>
        <p:guide orient="horz" pos="1944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1486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EE2DF5-78E2-4CCB-875E-DFFA587A3B65}" type="datetimeFigureOut">
              <a:rPr lang="en-GB" smtClean="0"/>
              <a:t>04/02/2016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E817B0-9602-4EE1-ABB6-7D25160E345F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7199078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563432-B064-4365-9B87-256E1AD2EE80}" type="datetimeFigureOut">
              <a:rPr lang="en-US" smtClean="0"/>
              <a:t>2/4/2016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8AD9EC-EE1D-4C91-A1B5-D983FEE55B6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25593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800" b="1" dirty="0" smtClean="0"/>
              <a:t>Simplicity – 4K multiviewer &amp; capable presentation switcher</a:t>
            </a:r>
          </a:p>
          <a:p>
            <a:r>
              <a:rPr lang="en-GB" sz="1800" b="1" dirty="0" smtClean="0"/>
              <a:t>Designed</a:t>
            </a:r>
            <a:r>
              <a:rPr lang="en-GB" sz="1800" b="1" baseline="0" dirty="0" smtClean="0"/>
              <a:t> for quick and easy collaboration for meeting rooms &amp; huddle rooms together with more traditional applications such as monitoring and control rooms.</a:t>
            </a:r>
            <a:endParaRPr lang="en-GB" sz="1800" b="1" dirty="0" smtClean="0"/>
          </a:p>
          <a:p>
            <a:r>
              <a:rPr lang="en-GB" sz="1800" b="1" dirty="0" smtClean="0"/>
              <a:t>Seven Inputs</a:t>
            </a:r>
          </a:p>
          <a:p>
            <a:pPr lvl="1"/>
            <a:r>
              <a:rPr lang="en-GB" sz="1600" dirty="0" smtClean="0"/>
              <a:t>4 x HDMI (up to  UHD 4K/30)</a:t>
            </a:r>
          </a:p>
          <a:p>
            <a:pPr lvl="1"/>
            <a:r>
              <a:rPr lang="en-GB" sz="1600" dirty="0" smtClean="0"/>
              <a:t>2 x DisplayPort (up to UHD 4K/60)</a:t>
            </a:r>
          </a:p>
          <a:p>
            <a:pPr lvl="1"/>
            <a:r>
              <a:rPr lang="en-GB" sz="1600" dirty="0" smtClean="0"/>
              <a:t>1 x HD15 (VGA/YPbPr)</a:t>
            </a:r>
          </a:p>
          <a:p>
            <a:pPr lvl="1"/>
            <a:r>
              <a:rPr lang="en-GB" sz="1600" dirty="0" smtClean="0"/>
              <a:t>7 x Analogue Stereo Audio</a:t>
            </a:r>
          </a:p>
          <a:p>
            <a:r>
              <a:rPr lang="en-GB" sz="2000" b="1" dirty="0" smtClean="0"/>
              <a:t>Format Compliance</a:t>
            </a:r>
            <a:r>
              <a:rPr lang="en-GB" sz="2000" b="1" baseline="0" dirty="0" smtClean="0"/>
              <a:t> </a:t>
            </a:r>
            <a:r>
              <a:rPr lang="en-GB" sz="2000" b="0" baseline="0" dirty="0" smtClean="0"/>
              <a:t> HDMI v1.4, DVI v1.0, DisplayPort v1.2, HDCP v1.4 </a:t>
            </a:r>
            <a:endParaRPr lang="en-GB" sz="2000" b="1" dirty="0" smtClean="0">
              <a:solidFill>
                <a:srgbClr val="FF0000"/>
              </a:solidFill>
            </a:endParaRPr>
          </a:p>
          <a:p>
            <a:r>
              <a:rPr lang="en-GB" sz="2000" b="1" dirty="0" smtClean="0"/>
              <a:t>Audio de-embedding &amp; re-embedding</a:t>
            </a:r>
          </a:p>
          <a:p>
            <a:r>
              <a:rPr lang="en-GB" sz="2000" b="1" dirty="0" smtClean="0"/>
              <a:t>Audio delay </a:t>
            </a:r>
            <a:r>
              <a:rPr lang="en-GB" sz="2000" b="0" dirty="0" smtClean="0"/>
              <a:t>up 400 m/s in 40 m/s steps</a:t>
            </a:r>
          </a:p>
          <a:p>
            <a:r>
              <a:rPr lang="en-GB" sz="1800" b="1" dirty="0" smtClean="0"/>
              <a:t>One Output - </a:t>
            </a:r>
            <a:r>
              <a:rPr lang="en-GB" sz="1800" b="0" dirty="0" smtClean="0"/>
              <a:t>HDMI  </a:t>
            </a:r>
            <a:r>
              <a:rPr lang="en-GB" sz="1800" dirty="0" smtClean="0"/>
              <a:t>(up to UHD 4K/30)</a:t>
            </a:r>
          </a:p>
          <a:p>
            <a:r>
              <a:rPr lang="en-GB" sz="1800" b="1" dirty="0" smtClean="0"/>
              <a:t>Cascade able</a:t>
            </a:r>
          </a:p>
          <a:p>
            <a:r>
              <a:rPr lang="en-GB" sz="1800" b="1" dirty="0" smtClean="0"/>
              <a:t>Sixteen fixed layouts:</a:t>
            </a:r>
          </a:p>
          <a:p>
            <a:pPr lvl="1"/>
            <a:r>
              <a:rPr lang="en-GB" sz="1600" dirty="0" smtClean="0"/>
              <a:t>Quad split</a:t>
            </a:r>
          </a:p>
          <a:p>
            <a:pPr lvl="1"/>
            <a:r>
              <a:rPr lang="en-GB" sz="1600" dirty="0" smtClean="0"/>
              <a:t>Picture in Picture</a:t>
            </a:r>
          </a:p>
          <a:p>
            <a:pPr lvl="1"/>
            <a:r>
              <a:rPr lang="en-GB" sz="1600" dirty="0" smtClean="0"/>
              <a:t>Triple</a:t>
            </a:r>
          </a:p>
          <a:p>
            <a:pPr lvl="1"/>
            <a:r>
              <a:rPr lang="en-GB" sz="1600" dirty="0" smtClean="0"/>
              <a:t>Side by Side </a:t>
            </a:r>
          </a:p>
          <a:p>
            <a:pPr lvl="1"/>
            <a:r>
              <a:rPr lang="en-GB" sz="1600" dirty="0" smtClean="0"/>
              <a:t>Full Screen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8AD9EC-EE1D-4C91-A1B5-D983FEE55B6A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48281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8AD9EC-EE1D-4C91-A1B5-D983FEE55B6A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41472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8AD9EC-EE1D-4C91-A1B5-D983FEE55B6A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45085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581400" y="1122363"/>
            <a:ext cx="70866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581400" y="3602038"/>
            <a:ext cx="7086600" cy="1655762"/>
          </a:xfrm>
        </p:spPr>
        <p:txBody>
          <a:bodyPr anchor="ctr"/>
          <a:lstStyle>
            <a:lvl1pPr marL="0" indent="0" algn="ctr">
              <a:buNone/>
              <a:defRPr sz="2400" b="1">
                <a:solidFill>
                  <a:schemeClr val="accent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A64EC-F2D3-4261-8C5D-97C33125157D}" type="datetimeFigureOut">
              <a:rPr lang="en-US" smtClean="0"/>
              <a:t>2/4/2016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6380C-A215-4446-ACBB-15C8DA60FBF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64728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A64EC-F2D3-4261-8C5D-97C33125157D}" type="datetimeFigureOut">
              <a:rPr lang="en-US" smtClean="0"/>
              <a:t>2/4/2016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6380C-A215-4446-ACBB-15C8DA60FBF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55358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581399" y="365125"/>
            <a:ext cx="7772401" cy="1325563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3581398" y="1828800"/>
            <a:ext cx="7772401" cy="4229101"/>
          </a:xfrm>
        </p:spPr>
        <p:txBody>
          <a:bodyPr>
            <a:normAutofit/>
          </a:bodyPr>
          <a:lstStyle>
            <a:lvl1pPr>
              <a:defRPr sz="2800">
                <a:solidFill>
                  <a:schemeClr val="tx1"/>
                </a:solidFill>
              </a:defRPr>
            </a:lvl1pPr>
            <a:lvl2pPr marL="457200" indent="-228600">
              <a:defRPr sz="2400">
                <a:solidFill>
                  <a:schemeClr val="tx1"/>
                </a:solidFill>
              </a:defRPr>
            </a:lvl2pPr>
            <a:lvl3pPr marL="685800" indent="-228600">
              <a:defRPr sz="2000">
                <a:solidFill>
                  <a:schemeClr val="tx1"/>
                </a:solidFill>
              </a:defRPr>
            </a:lvl3pPr>
            <a:lvl4pPr marL="914400" indent="-228600">
              <a:defRPr sz="1800">
                <a:solidFill>
                  <a:schemeClr val="tx1"/>
                </a:solidFill>
              </a:defRPr>
            </a:lvl4pPr>
            <a:lvl5pPr marL="1143000" indent="-228600"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266699" y="1828799"/>
            <a:ext cx="2800351" cy="4229101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  <a:lvl2pPr marL="457200" indent="-228600">
              <a:defRPr sz="2000">
                <a:solidFill>
                  <a:schemeClr val="bg1"/>
                </a:solidFill>
              </a:defRPr>
            </a:lvl2pPr>
            <a:lvl3pPr marL="685800" indent="-228600">
              <a:defRPr sz="1800">
                <a:solidFill>
                  <a:schemeClr val="bg1"/>
                </a:solidFill>
              </a:defRPr>
            </a:lvl3pPr>
            <a:lvl4pPr marL="914400" indent="-228600">
              <a:defRPr sz="1600">
                <a:solidFill>
                  <a:schemeClr val="bg1"/>
                </a:solidFill>
              </a:defRPr>
            </a:lvl4pPr>
            <a:lvl5pPr marL="1143000" indent="-228600"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A64EC-F2D3-4261-8C5D-97C33125157D}" type="datetimeFigureOut">
              <a:rPr lang="en-US" smtClean="0"/>
              <a:t>2/4/2016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6380C-A215-4446-ACBB-15C8DA60FBF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90286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3581398" y="1825625"/>
            <a:ext cx="3657600" cy="4351338"/>
          </a:xfrm>
        </p:spPr>
        <p:txBody>
          <a:bodyPr/>
          <a:lstStyle>
            <a:lvl2pPr marL="457200" indent="-228600">
              <a:defRPr/>
            </a:lvl2pPr>
            <a:lvl3pPr marL="685800" indent="-228600">
              <a:defRPr/>
            </a:lvl3pPr>
            <a:lvl4pPr marL="914400" indent="-228600">
              <a:defRPr/>
            </a:lvl4pPr>
            <a:lvl5pPr marL="1143000" indent="-228600"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7696200" y="1825625"/>
            <a:ext cx="3657600" cy="4351338"/>
          </a:xfrm>
        </p:spPr>
        <p:txBody>
          <a:bodyPr/>
          <a:lstStyle>
            <a:lvl2pPr marL="457200" indent="-228600">
              <a:defRPr/>
            </a:lvl2pPr>
            <a:lvl3pPr marL="685800" indent="-228600">
              <a:defRPr/>
            </a:lvl3pPr>
            <a:lvl4pPr marL="914400" indent="-228600">
              <a:defRPr/>
            </a:lvl4pPr>
            <a:lvl5pPr marL="1143000" indent="-228600"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10BDE-183B-4025-A5F4-370221D063CC}" type="datetimeFigureOut">
              <a:rPr lang="en-US" smtClean="0"/>
              <a:t>2/4/2016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B26A6-77FE-4B2B-B117-252FE191589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8068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581400" y="365125"/>
            <a:ext cx="7773988" cy="1325563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3581400" y="1690688"/>
            <a:ext cx="36576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3581400" y="2505075"/>
            <a:ext cx="3657600" cy="3684588"/>
          </a:xfrm>
        </p:spPr>
        <p:txBody>
          <a:bodyPr/>
          <a:lstStyle>
            <a:lvl2pPr marL="457200" indent="-228600">
              <a:defRPr/>
            </a:lvl2pPr>
            <a:lvl3pPr marL="685800" indent="-228600">
              <a:defRPr/>
            </a:lvl3pPr>
            <a:lvl4pPr marL="914400" indent="-228600">
              <a:defRPr/>
            </a:lvl4pPr>
            <a:lvl5pPr marL="1143000" indent="-228600"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7696200" y="1690688"/>
            <a:ext cx="36576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7696200" y="2505075"/>
            <a:ext cx="3657600" cy="3684588"/>
          </a:xfrm>
        </p:spPr>
        <p:txBody>
          <a:bodyPr/>
          <a:lstStyle>
            <a:lvl2pPr marL="457200" indent="-228600">
              <a:defRPr/>
            </a:lvl2pPr>
            <a:lvl3pPr marL="685800" indent="-228600">
              <a:defRPr/>
            </a:lvl3pPr>
            <a:lvl4pPr marL="914400" indent="-228600">
              <a:defRPr/>
            </a:lvl4pPr>
            <a:lvl5pPr marL="1143000" indent="-228600"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A64EC-F2D3-4261-8C5D-97C33125157D}" type="datetimeFigureOut">
              <a:rPr lang="en-US" smtClean="0"/>
              <a:t>2/4/2016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6380C-A215-4446-ACBB-15C8DA60FBF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86169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A64EC-F2D3-4261-8C5D-97C33125157D}" type="datetimeFigureOut">
              <a:rPr lang="en-US" smtClean="0"/>
              <a:t>2/4/2016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6380C-A215-4446-ACBB-15C8DA60FBF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31906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A64EC-F2D3-4261-8C5D-97C33125157D}" type="datetimeFigureOut">
              <a:rPr lang="en-US" smtClean="0"/>
              <a:t>2/4/2016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6380C-A215-4446-ACBB-15C8DA60FBF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41216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61925" y="1133474"/>
            <a:ext cx="3000375" cy="1457325"/>
          </a:xfrm>
          <a:solidFill>
            <a:schemeClr val="bg1"/>
          </a:solidFill>
        </p:spPr>
        <p:txBody>
          <a:bodyPr anchor="b"/>
          <a:lstStyle>
            <a:lvl1pPr>
              <a:defRPr sz="3200">
                <a:solidFill>
                  <a:srgbClr val="C0000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581400" y="987425"/>
            <a:ext cx="7773988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1925" y="2838450"/>
            <a:ext cx="3000375" cy="3030538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A64EC-F2D3-4261-8C5D-97C33125157D}" type="datetimeFigureOut">
              <a:rPr lang="en-US" smtClean="0"/>
              <a:t>2/4/2016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6380C-A215-4446-ACBB-15C8DA60FBF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16527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1924" y="1123950"/>
            <a:ext cx="3000375" cy="1462786"/>
          </a:xfrm>
          <a:solidFill>
            <a:schemeClr val="bg1"/>
          </a:solidFill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1925" y="2843911"/>
            <a:ext cx="3000375" cy="302666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A64EC-F2D3-4261-8C5D-97C33125157D}" type="datetimeFigureOut">
              <a:rPr lang="en-US" smtClean="0"/>
              <a:t>2/4/2016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6380C-A215-4446-ACBB-15C8DA60FBF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0437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A64EC-F2D3-4261-8C5D-97C33125157D}" type="datetimeFigureOut">
              <a:rPr lang="en-US" smtClean="0"/>
              <a:t>2/4/2016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6380C-A215-4446-ACBB-15C8DA60FBF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69917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 hasCustomPrompt="1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A64EC-F2D3-4261-8C5D-97C33125157D}" type="datetimeFigureOut">
              <a:rPr lang="en-US" smtClean="0"/>
              <a:t>2/4/2016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6380C-A215-4446-ACBB-15C8DA60FBF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34902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ormal Bul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1600200" y="1052945"/>
            <a:ext cx="8991600" cy="51275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94737" y="6427016"/>
            <a:ext cx="13596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  <a:latin typeface="Trebuchet MS"/>
                <a:cs typeface="Trebuchet MS"/>
              </a:defRPr>
            </a:lvl1pPr>
          </a:lstStyle>
          <a:p>
            <a:fld id="{7CBE30D2-0DF1-A94C-A127-35D804F7AA3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600200" y="105567"/>
            <a:ext cx="8991600" cy="69453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55212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1"/>
          <p:cNvSpPr>
            <a:spLocks noChangeArrowheads="1"/>
          </p:cNvSpPr>
          <p:nvPr userDrawn="1"/>
        </p:nvSpPr>
        <p:spPr bwMode="auto">
          <a:xfrm>
            <a:off x="2649" y="1"/>
            <a:ext cx="3385814" cy="6858000"/>
          </a:xfrm>
          <a:prstGeom prst="rect">
            <a:avLst/>
          </a:prstGeom>
          <a:solidFill>
            <a:srgbClr val="90938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de-DE" alt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581399" y="365125"/>
            <a:ext cx="777240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81398" y="1842558"/>
            <a:ext cx="7772401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1A64EC-F2D3-4261-8C5D-97C33125157D}" type="datetimeFigureOut">
              <a:rPr lang="en-US" smtClean="0"/>
              <a:t>2/4/2016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A6380C-A215-4446-ACBB-15C8DA60FBFF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4108" y="365125"/>
            <a:ext cx="2548644" cy="556538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-47813" y="6356161"/>
            <a:ext cx="33720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8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www.tvone.com</a:t>
            </a:r>
            <a:endParaRPr lang="en-GB" sz="18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92860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64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5" r:id="rId12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BA2B3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png"/><Relationship Id="rId7" Type="http://schemas.openxmlformats.org/officeDocument/2006/relationships/image" Target="../media/image8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13" Type="http://schemas.openxmlformats.org/officeDocument/2006/relationships/image" Target="../media/image16.png"/><Relationship Id="rId3" Type="http://schemas.openxmlformats.org/officeDocument/2006/relationships/image" Target="../media/image3.png"/><Relationship Id="rId7" Type="http://schemas.openxmlformats.org/officeDocument/2006/relationships/image" Target="../media/image8.jpeg"/><Relationship Id="rId12" Type="http://schemas.openxmlformats.org/officeDocument/2006/relationships/image" Target="../media/image15.jpe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11" Type="http://schemas.openxmlformats.org/officeDocument/2006/relationships/image" Target="../media/image14.jpeg"/><Relationship Id="rId5" Type="http://schemas.openxmlformats.org/officeDocument/2006/relationships/image" Target="../media/image6.png"/><Relationship Id="rId15" Type="http://schemas.openxmlformats.org/officeDocument/2006/relationships/image" Target="../media/image17.png"/><Relationship Id="rId10" Type="http://schemas.openxmlformats.org/officeDocument/2006/relationships/image" Target="../media/image13.jpeg"/><Relationship Id="rId4" Type="http://schemas.openxmlformats.org/officeDocument/2006/relationships/image" Target="../media/image12.png"/><Relationship Id="rId9" Type="http://schemas.openxmlformats.org/officeDocument/2006/relationships/image" Target="../media/image10.png"/><Relationship Id="rId1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1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http://1pcn.com/design/huddle_rooms/T1V_SAP_Toronto.jpg"/>
          <p:cNvPicPr>
            <a:picLocks noChangeAspect="1" noChangeArrowheads="1"/>
          </p:cNvPicPr>
          <p:nvPr/>
        </p:nvPicPr>
        <p:blipFill rotWithShape="1">
          <a:blip r:embed="rId2" cstate="email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208"/>
          <a:stretch/>
        </p:blipFill>
        <p:spPr bwMode="auto">
          <a:xfrm>
            <a:off x="3376385" y="1"/>
            <a:ext cx="9144001" cy="6884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4060794" y="1783533"/>
            <a:ext cx="7086600" cy="2381061"/>
          </a:xfrm>
          <a:solidFill>
            <a:srgbClr val="FFFFFF">
              <a:alpha val="50196"/>
            </a:srgbClr>
          </a:solidFill>
        </p:spPr>
        <p:txBody>
          <a:bodyPr>
            <a:normAutofit/>
          </a:bodyPr>
          <a:lstStyle/>
          <a:p>
            <a:r>
              <a:rPr lang="en-US" sz="5300" b="1" dirty="0" smtClean="0"/>
              <a:t>4K Multiviewer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sz="4900" b="1" dirty="0" smtClean="0"/>
              <a:t>1T-MV-8474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sz="3100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8464990" y="4905324"/>
            <a:ext cx="3255384" cy="1655762"/>
          </a:xfrm>
          <a:solidFill>
            <a:srgbClr val="FFFFFF">
              <a:alpha val="50196"/>
            </a:srgbClr>
          </a:solidFill>
        </p:spPr>
        <p:txBody>
          <a:bodyPr>
            <a:normAutofit/>
          </a:bodyPr>
          <a:lstStyle/>
          <a:p>
            <a:pPr algn="r"/>
            <a:r>
              <a:rPr lang="en-US" dirty="0" smtClean="0"/>
              <a:t>Name</a:t>
            </a:r>
          </a:p>
          <a:p>
            <a:pPr algn="r"/>
            <a:r>
              <a:rPr lang="en-US" dirty="0" smtClean="0"/>
              <a:t>Role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57451" y="1498600"/>
            <a:ext cx="2991775" cy="4431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 smtClean="0">
                <a:solidFill>
                  <a:srgbClr val="FFC000"/>
                </a:solidFill>
              </a:rPr>
              <a:t>1T-MV-8474 - 4K Multiviewer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b="1" dirty="0" smtClean="0">
                <a:solidFill>
                  <a:srgbClr val="FFC000"/>
                </a:solidFill>
              </a:rPr>
              <a:t>Seven video inputs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400" dirty="0" smtClean="0">
                <a:solidFill>
                  <a:srgbClr val="FFC000"/>
                </a:solidFill>
              </a:rPr>
              <a:t>4 x HDMI to UHD 4k/30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400" dirty="0" smtClean="0">
                <a:solidFill>
                  <a:srgbClr val="FFC000"/>
                </a:solidFill>
              </a:rPr>
              <a:t>2 x DisplayPort to UHD  4K/60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400" dirty="0" smtClean="0">
                <a:solidFill>
                  <a:srgbClr val="FFC000"/>
                </a:solidFill>
              </a:rPr>
              <a:t>1  x VGA/YPbPr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b="1" dirty="0" smtClean="0">
                <a:solidFill>
                  <a:srgbClr val="FFC000"/>
                </a:solidFill>
              </a:rPr>
              <a:t>Single HDMI Output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400" dirty="0" smtClean="0">
                <a:solidFill>
                  <a:srgbClr val="FFC000"/>
                </a:solidFill>
              </a:rPr>
              <a:t>Up to UHD 4K/30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b="1" dirty="0" smtClean="0">
                <a:solidFill>
                  <a:srgbClr val="FFC000"/>
                </a:solidFill>
              </a:rPr>
              <a:t>Display four windows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400" dirty="0" smtClean="0">
                <a:solidFill>
                  <a:srgbClr val="FFC000"/>
                </a:solidFill>
              </a:rPr>
              <a:t>Choose from 16 layouts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b="1" dirty="0" smtClean="0">
                <a:solidFill>
                  <a:srgbClr val="FFC000"/>
                </a:solidFill>
              </a:rPr>
              <a:t>Audio Control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400" dirty="0" smtClean="0">
                <a:solidFill>
                  <a:srgbClr val="FFC000"/>
                </a:solidFill>
              </a:rPr>
              <a:t>Input: 7 x Analogue Audio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400" dirty="0" smtClean="0">
                <a:solidFill>
                  <a:srgbClr val="FFC000"/>
                </a:solidFill>
              </a:rPr>
              <a:t>Output: HDMI embedded, 4 x Analogue &amp; 1 x  Digital Toslink </a:t>
            </a:r>
            <a:endParaRPr lang="en-GB" sz="1400" dirty="0">
              <a:solidFill>
                <a:srgbClr val="FFC000"/>
              </a:solidFill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rgbClr val="FFC000"/>
                </a:solidFill>
              </a:rPr>
              <a:t>Audio embedding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rgbClr val="FFC000"/>
                </a:solidFill>
              </a:rPr>
              <a:t>Audio </a:t>
            </a:r>
            <a:r>
              <a:rPr lang="en-GB" sz="1400" dirty="0" smtClean="0">
                <a:solidFill>
                  <a:srgbClr val="FFC000"/>
                </a:solidFill>
              </a:rPr>
              <a:t>Delay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b="1" dirty="0" smtClean="0">
                <a:solidFill>
                  <a:srgbClr val="FFC000"/>
                </a:solidFill>
              </a:rPr>
              <a:t>Control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400" dirty="0" smtClean="0">
                <a:solidFill>
                  <a:srgbClr val="FFC000"/>
                </a:solidFill>
              </a:rPr>
              <a:t>RS-232, Ethernet or remote control</a:t>
            </a:r>
          </a:p>
        </p:txBody>
      </p:sp>
    </p:spTree>
    <p:extLst>
      <p:ext uri="{BB962C8B-B14F-4D97-AF65-F5344CB8AC3E}">
        <p14:creationId xmlns:p14="http://schemas.microsoft.com/office/powerpoint/2010/main" val="1004269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 descr="https://upload.wikimedia.org/wikipedia/commons/b/b0/Office_Building_Highrise_Nord_LB_Georgsplatz_02.jpg"/>
          <p:cNvPicPr>
            <a:picLocks noChangeAspect="1" noChangeArrowheads="1"/>
          </p:cNvPicPr>
          <p:nvPr/>
        </p:nvPicPr>
        <p:blipFill rotWithShape="1">
          <a:blip r:embed="rId2" cstate="email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390900" y="-15875"/>
            <a:ext cx="8839200" cy="6873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37"/>
          <p:cNvPicPr>
            <a:picLocks noChangeAspect="1"/>
          </p:cNvPicPr>
          <p:nvPr/>
        </p:nvPicPr>
        <p:blipFill rotWithShape="1"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51840" y="4825014"/>
            <a:ext cx="7916378" cy="1726662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5287121" y="1632619"/>
            <a:ext cx="5591071" cy="3267554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600" b="1" dirty="0" smtClean="0"/>
              <a:t>1T-MV-8474 4K Multiviewer</a:t>
            </a:r>
            <a:endParaRPr lang="en-GB" sz="3600" b="1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3733798" y="1994958"/>
            <a:ext cx="7772401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</p:txBody>
      </p:sp>
      <p:sp>
        <p:nvSpPr>
          <p:cNvPr id="7" name="TextBox 6"/>
          <p:cNvSpPr txBox="1"/>
          <p:nvPr/>
        </p:nvSpPr>
        <p:spPr>
          <a:xfrm>
            <a:off x="257451" y="1498600"/>
            <a:ext cx="299177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 smtClean="0">
                <a:solidFill>
                  <a:srgbClr val="FFC000"/>
                </a:solidFill>
              </a:rPr>
              <a:t>1T-MV-8474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 smtClean="0">
                <a:solidFill>
                  <a:srgbClr val="FFC000"/>
                </a:solidFill>
              </a:rPr>
              <a:t>Collaborate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 smtClean="0">
                <a:solidFill>
                  <a:srgbClr val="FFC000"/>
                </a:solidFill>
              </a:rPr>
              <a:t>Combine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 smtClean="0">
                <a:solidFill>
                  <a:srgbClr val="FFC000"/>
                </a:solidFill>
              </a:rPr>
              <a:t>Simplicity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900000">
            <a:off x="11195236" y="3329062"/>
            <a:ext cx="777327" cy="173350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23668" y="1522053"/>
            <a:ext cx="5757861" cy="41670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196" name="Picture 4" descr="http://i.telegraph.co.uk/multimedia/archive/01389/lewis-hamilton_1389565b.jpg"/>
          <p:cNvPicPr>
            <a:picLocks noChangeAspect="1" noChangeArrowheads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9188433" y="2769469"/>
            <a:ext cx="1554753" cy="910572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http://img.thesun.co.uk/aidemitlum/archive/01002/Pit_Stop_682x400_1002354a.jpg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200128" y="3785050"/>
            <a:ext cx="1557935" cy="913745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0" name="Picture 8" descr="http://l.yimg.com/bt/api/res/1.2/IlGTpP1HIdZ8FgbyrL640w--/YXBwaWQ9eW5ld3NfbGVnbztmaT1maWxsO2g9Mzc3O2lsPXBsYW5lO3B4b2ZmPTUwO3B5b2ZmPTA7cT03NTt3PTY3MA--/http:/media.zenfs.com/en_us/News/ap_webfeeds/8c557910158c3e28810f6a7067002095.jpg"/>
          <p:cNvPicPr>
            <a:picLocks noChangeAspect="1" noChangeArrowheads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9200128" y="1771520"/>
            <a:ext cx="1562338" cy="916442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59287" y="2195594"/>
            <a:ext cx="3464936" cy="196151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6" name="Picture 2" descr="http://us.msi.com/pic/feature/feature_20130517133114.png"/>
          <p:cNvPicPr>
            <a:picLocks noChangeAspect="1"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649567" y="4763453"/>
            <a:ext cx="184878" cy="184878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75648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4" descr="http://1pcn.com/design/huddle_rooms/T1V_SAP_Toronto.jpg"/>
          <p:cNvPicPr>
            <a:picLocks noChangeAspect="1" noChangeArrowheads="1"/>
          </p:cNvPicPr>
          <p:nvPr/>
        </p:nvPicPr>
        <p:blipFill rotWithShape="1">
          <a:blip r:embed="rId2" cstate="email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208"/>
          <a:stretch/>
        </p:blipFill>
        <p:spPr bwMode="auto">
          <a:xfrm>
            <a:off x="3376385" y="1"/>
            <a:ext cx="9144001" cy="6884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FFFFFF">
              <a:alpha val="41961"/>
            </a:srgbClr>
          </a:solidFill>
        </p:spPr>
        <p:txBody>
          <a:bodyPr>
            <a:normAutofit/>
          </a:bodyPr>
          <a:lstStyle/>
          <a:p>
            <a:r>
              <a:rPr lang="en-GB" sz="3600" b="1" dirty="0" smtClean="0"/>
              <a:t>1T-MV-8474 - 4K Multiviewer</a:t>
            </a:r>
            <a:endParaRPr lang="en-GB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1398" y="1842558"/>
            <a:ext cx="7772401" cy="3206844"/>
          </a:xfrm>
          <a:solidFill>
            <a:srgbClr val="FFFFFF">
              <a:alpha val="34902"/>
            </a:srgbClr>
          </a:solidFill>
        </p:spPr>
        <p:txBody>
          <a:bodyPr>
            <a:noAutofit/>
          </a:bodyPr>
          <a:lstStyle/>
          <a:p>
            <a:pPr lvl="1"/>
            <a:r>
              <a:rPr lang="en-GB" sz="2800" b="1" dirty="0" smtClean="0"/>
              <a:t>Collaborate </a:t>
            </a:r>
            <a:r>
              <a:rPr lang="en-GB" sz="2800" dirty="0" smtClean="0"/>
              <a:t>- Perfect solution for all collaborative applications including huddle rooms, education, medical &amp; control rooms.</a:t>
            </a:r>
          </a:p>
          <a:p>
            <a:pPr lvl="1"/>
            <a:r>
              <a:rPr lang="en-GB" sz="2800" b="1" dirty="0" smtClean="0"/>
              <a:t>Combine</a:t>
            </a:r>
            <a:r>
              <a:rPr lang="en-GB" sz="2800" dirty="0" smtClean="0"/>
              <a:t> - UHD 4K/60, UHD/4K, 1080p and other resolutions for maximum flexibility.</a:t>
            </a:r>
          </a:p>
          <a:p>
            <a:pPr lvl="1"/>
            <a:r>
              <a:rPr lang="en-GB" sz="2800" b="1" dirty="0" smtClean="0"/>
              <a:t>Simplicity</a:t>
            </a:r>
            <a:r>
              <a:rPr lang="en-GB" sz="2800" dirty="0" smtClean="0"/>
              <a:t> - Easy to use button control or remote control</a:t>
            </a:r>
            <a:endParaRPr lang="en-GB" sz="2800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3733798" y="1994958"/>
            <a:ext cx="7772401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</p:txBody>
      </p:sp>
      <p:sp>
        <p:nvSpPr>
          <p:cNvPr id="15" name="TextBox 14"/>
          <p:cNvSpPr txBox="1"/>
          <p:nvPr/>
        </p:nvSpPr>
        <p:spPr>
          <a:xfrm>
            <a:off x="257451" y="1498600"/>
            <a:ext cx="2991775" cy="64017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 smtClean="0">
                <a:solidFill>
                  <a:srgbClr val="FFC000"/>
                </a:solidFill>
              </a:rPr>
              <a:t>1T-MV-8474 - 4K Multiviewer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b="1" dirty="0" smtClean="0">
                <a:solidFill>
                  <a:srgbClr val="FFC000"/>
                </a:solidFill>
              </a:rPr>
              <a:t>Seven video inputs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400" dirty="0" smtClean="0">
                <a:solidFill>
                  <a:srgbClr val="FFC000"/>
                </a:solidFill>
              </a:rPr>
              <a:t>4 x HDMI to UHD 4k/30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400" dirty="0" smtClean="0">
                <a:solidFill>
                  <a:srgbClr val="FFC000"/>
                </a:solidFill>
              </a:rPr>
              <a:t>2 x DisplayPort to UHD  4K/60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400" dirty="0" smtClean="0">
                <a:solidFill>
                  <a:srgbClr val="FFC000"/>
                </a:solidFill>
              </a:rPr>
              <a:t>1  x VGA/YPbPr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b="1" dirty="0" smtClean="0">
                <a:solidFill>
                  <a:srgbClr val="FFC000"/>
                </a:solidFill>
              </a:rPr>
              <a:t>Single HDMI Output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400" dirty="0" smtClean="0">
                <a:solidFill>
                  <a:srgbClr val="FFC000"/>
                </a:solidFill>
              </a:rPr>
              <a:t>Up to UHD 4K/30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b="1" dirty="0" smtClean="0">
                <a:solidFill>
                  <a:srgbClr val="FFC000"/>
                </a:solidFill>
              </a:rPr>
              <a:t>Display four windows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400" dirty="0" smtClean="0">
                <a:solidFill>
                  <a:srgbClr val="FFC000"/>
                </a:solidFill>
              </a:rPr>
              <a:t>Choose from 16 layouts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b="1" dirty="0" smtClean="0">
                <a:solidFill>
                  <a:srgbClr val="FFC000"/>
                </a:solidFill>
              </a:rPr>
              <a:t>Audio Control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400" dirty="0" smtClean="0">
                <a:solidFill>
                  <a:srgbClr val="FFC000"/>
                </a:solidFill>
              </a:rPr>
              <a:t>Input: 7 x Analogue Audio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400" dirty="0" smtClean="0">
                <a:solidFill>
                  <a:srgbClr val="FFC000"/>
                </a:solidFill>
              </a:rPr>
              <a:t>Output: HDMI embedded, 4 x Analogue &amp; 1 x  Digital Toslink </a:t>
            </a:r>
            <a:endParaRPr lang="en-GB" sz="1400" dirty="0">
              <a:solidFill>
                <a:srgbClr val="FFC000"/>
              </a:solidFill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rgbClr val="FFC000"/>
                </a:solidFill>
              </a:rPr>
              <a:t>Audio embedding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rgbClr val="FFC000"/>
                </a:solidFill>
              </a:rPr>
              <a:t>Audio </a:t>
            </a:r>
            <a:r>
              <a:rPr lang="en-GB" sz="1400" dirty="0" smtClean="0">
                <a:solidFill>
                  <a:srgbClr val="FFC000"/>
                </a:solidFill>
              </a:rPr>
              <a:t>Delay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b="1" dirty="0" smtClean="0">
                <a:solidFill>
                  <a:srgbClr val="FFC000"/>
                </a:solidFill>
              </a:rPr>
              <a:t>Control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400" dirty="0" smtClean="0">
                <a:solidFill>
                  <a:srgbClr val="FFC000"/>
                </a:solidFill>
              </a:rPr>
              <a:t>RS-232, Ethernet or remote control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GB" sz="1400" dirty="0">
              <a:solidFill>
                <a:srgbClr val="FFC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400" dirty="0" smtClean="0">
              <a:solidFill>
                <a:srgbClr val="FFC000"/>
              </a:solidFill>
            </a:endParaRPr>
          </a:p>
          <a:p>
            <a:endParaRPr lang="en-GB" b="1" dirty="0" smtClean="0">
              <a:solidFill>
                <a:srgbClr val="FFC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600" b="1" dirty="0" smtClean="0">
              <a:solidFill>
                <a:srgbClr val="FFC000"/>
              </a:solidFill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GB" sz="1200" dirty="0" smtClean="0">
              <a:solidFill>
                <a:srgbClr val="FFC000"/>
              </a:solidFill>
            </a:endParaRPr>
          </a:p>
          <a:p>
            <a:endParaRPr lang="en-GB" sz="1400" dirty="0" smtClean="0">
              <a:solidFill>
                <a:srgbClr val="FFC000"/>
              </a:solidFill>
            </a:endParaRPr>
          </a:p>
          <a:p>
            <a:endParaRPr lang="en-GB" sz="2000" dirty="0" smtClean="0">
              <a:solidFill>
                <a:srgbClr val="FFC000"/>
              </a:solidFill>
            </a:endParaRPr>
          </a:p>
          <a:p>
            <a:endParaRPr lang="en-GB" sz="2000" dirty="0">
              <a:solidFill>
                <a:srgbClr val="FFC000"/>
              </a:solidFill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7535" b="21944"/>
          <a:stretch/>
        </p:blipFill>
        <p:spPr>
          <a:xfrm>
            <a:off x="6067307" y="5208551"/>
            <a:ext cx="5945985" cy="1296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9084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 descr="https://upload.wikimedia.org/wikipedia/commons/b/b0/Office_Building_Highrise_Nord_LB_Georgsplatz_02.jpg"/>
          <p:cNvPicPr>
            <a:picLocks noChangeAspect="1" noChangeArrowheads="1"/>
          </p:cNvPicPr>
          <p:nvPr/>
        </p:nvPicPr>
        <p:blipFill rotWithShape="1">
          <a:blip r:embed="rId3" cstate="email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390900" y="-15875"/>
            <a:ext cx="8839200" cy="6873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9" name="Title 1"/>
          <p:cNvSpPr>
            <a:spLocks noGrp="1"/>
          </p:cNvSpPr>
          <p:nvPr>
            <p:ph type="title"/>
          </p:nvPr>
        </p:nvSpPr>
        <p:spPr>
          <a:xfrm>
            <a:off x="3581399" y="365125"/>
            <a:ext cx="7772401" cy="1325563"/>
          </a:xfrm>
          <a:solidFill>
            <a:srgbClr val="FFFFFF">
              <a:alpha val="41961"/>
            </a:srgbClr>
          </a:solidFill>
        </p:spPr>
        <p:txBody>
          <a:bodyPr>
            <a:normAutofit/>
          </a:bodyPr>
          <a:lstStyle/>
          <a:p>
            <a:r>
              <a:rPr lang="en-GB" sz="3600" b="1" dirty="0" smtClean="0"/>
              <a:t>1T-MV-8474 - 4K Multiviewer</a:t>
            </a:r>
            <a:endParaRPr lang="en-GB" sz="3600" b="1" dirty="0"/>
          </a:p>
        </p:txBody>
      </p:sp>
      <p:pic>
        <p:nvPicPr>
          <p:cNvPr id="38" name="Picture 37"/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7535" b="21944"/>
          <a:stretch/>
        </p:blipFill>
        <p:spPr>
          <a:xfrm>
            <a:off x="4900841" y="3996813"/>
            <a:ext cx="5945985" cy="1296894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5753549" y="1599008"/>
            <a:ext cx="4199449" cy="2454257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4586850" y="1871160"/>
            <a:ext cx="5837844" cy="326828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05890" y="1515962"/>
            <a:ext cx="4324725" cy="31298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196" name="Picture 4" descr="http://i.telegraph.co.uk/multimedia/archive/01389/lewis-hamilton_1389565b.jpg"/>
          <p:cNvPicPr>
            <a:picLocks noChangeAspect="1" noChangeArrowheads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683822" y="2452895"/>
            <a:ext cx="1167774" cy="68393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http://img.thesun.co.uk/aidemitlum/archive/01002/Pit_Stop_682x400_1002354a.jpg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692606" y="3215697"/>
            <a:ext cx="1170164" cy="686313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0" name="Picture 8" descr="http://l.yimg.com/bt/api/res/1.2/IlGTpP1HIdZ8FgbyrL640w--/YXBwaWQ9eW5ld3NfbGVnbztmaT1maWxsO2g9Mzc3O2lsPXBsYW5lO3B4b2ZmPTUwO3B5b2ZmPTA7cT03NTt3PTY3MA--/http:/media.zenfs.com/en_us/News/ap_webfeeds/8c557910158c3e28810f6a7067002095.jpg"/>
          <p:cNvPicPr>
            <a:picLocks noChangeAspect="1" noChangeArrowheads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692606" y="1703336"/>
            <a:ext cx="1173471" cy="688339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7973" y="2021858"/>
            <a:ext cx="2602511" cy="147329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7" name="Picture 4" descr="http://i.telegraph.co.uk/multimedia/archive/01389/lewis-hamilton_1389565b.jpg"/>
          <p:cNvPicPr>
            <a:picLocks noChangeAspect="1" noChangeArrowheads="1"/>
          </p:cNvPicPr>
          <p:nvPr/>
        </p:nvPicPr>
        <p:blipFill rotWithShape="1"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769736" y="2799842"/>
            <a:ext cx="805045" cy="47149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6" descr="http://img.thesun.co.uk/aidemitlum/archive/01002/Pit_Stop_682x400_1002354a.jpg"/>
          <p:cNvPicPr>
            <a:picLocks noChangeAspect="1" noChangeArrowheads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68089" y="3355244"/>
            <a:ext cx="806693" cy="473133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8" descr="http://l.yimg.com/bt/api/res/1.2/IlGTpP1HIdZ8FgbyrL640w--/YXBwaWQ9eW5ld3NfbGVnbztmaT1maWxsO2g9Mzc3O2lsPXBsYW5lO3B4b2ZmPTUwO3B5b2ZmPTA7cT03NTt3PTY3MA--/http:/media.zenfs.com/en_us/News/ap_webfeeds/8c557910158c3e28810f6a7067002095.jpg"/>
          <p:cNvPicPr>
            <a:picLocks noChangeAspect="1" noChangeArrowheads="1"/>
          </p:cNvPicPr>
          <p:nvPr/>
        </p:nvPicPr>
        <p:blipFill rotWithShape="1"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759514" y="2241400"/>
            <a:ext cx="808972" cy="47453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68089" y="1691188"/>
            <a:ext cx="823699" cy="4663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1" name="TextBox 20"/>
          <p:cNvSpPr txBox="1"/>
          <p:nvPr/>
        </p:nvSpPr>
        <p:spPr>
          <a:xfrm>
            <a:off x="4164718" y="1865214"/>
            <a:ext cx="72896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b="1" dirty="0" smtClean="0"/>
              <a:t>Input 1</a:t>
            </a:r>
            <a:endParaRPr lang="en-GB" sz="1100" b="1" dirty="0"/>
          </a:p>
        </p:txBody>
      </p:sp>
      <p:sp>
        <p:nvSpPr>
          <p:cNvPr id="22" name="TextBox 21"/>
          <p:cNvSpPr txBox="1"/>
          <p:nvPr/>
        </p:nvSpPr>
        <p:spPr>
          <a:xfrm>
            <a:off x="4164718" y="2404228"/>
            <a:ext cx="72896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b="1" dirty="0" smtClean="0"/>
              <a:t>Input 2</a:t>
            </a:r>
            <a:endParaRPr lang="en-GB" sz="1100" b="1" dirty="0"/>
          </a:p>
        </p:txBody>
      </p:sp>
      <p:sp>
        <p:nvSpPr>
          <p:cNvPr id="23" name="TextBox 22"/>
          <p:cNvSpPr txBox="1"/>
          <p:nvPr/>
        </p:nvSpPr>
        <p:spPr>
          <a:xfrm>
            <a:off x="4164718" y="2919332"/>
            <a:ext cx="72896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b="1" dirty="0" smtClean="0"/>
              <a:t>Input 3</a:t>
            </a:r>
            <a:endParaRPr lang="en-GB" sz="1100" b="1" dirty="0"/>
          </a:p>
        </p:txBody>
      </p:sp>
      <p:sp>
        <p:nvSpPr>
          <p:cNvPr id="24" name="TextBox 23"/>
          <p:cNvSpPr txBox="1"/>
          <p:nvPr/>
        </p:nvSpPr>
        <p:spPr>
          <a:xfrm>
            <a:off x="4152567" y="3455317"/>
            <a:ext cx="74112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b="1" dirty="0" smtClean="0"/>
              <a:t>Input 4</a:t>
            </a:r>
            <a:endParaRPr lang="en-GB" sz="11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6481803" y="2584298"/>
            <a:ext cx="1554850" cy="3005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 smtClean="0">
                <a:solidFill>
                  <a:srgbClr val="FFFF00"/>
                </a:solidFill>
              </a:rPr>
              <a:t>Window A</a:t>
            </a:r>
            <a:endParaRPr lang="en-GB" sz="2000" b="1" dirty="0">
              <a:solidFill>
                <a:srgbClr val="FFFF0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8458177" y="1879088"/>
            <a:ext cx="1554850" cy="3005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 smtClean="0">
                <a:solidFill>
                  <a:srgbClr val="FFFF00"/>
                </a:solidFill>
              </a:rPr>
              <a:t>Window B</a:t>
            </a:r>
            <a:endParaRPr lang="en-GB" sz="2000" b="1" dirty="0">
              <a:solidFill>
                <a:srgbClr val="FFFF00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8458177" y="2595809"/>
            <a:ext cx="1554850" cy="3005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 smtClean="0">
                <a:solidFill>
                  <a:srgbClr val="FFFF00"/>
                </a:solidFill>
              </a:rPr>
              <a:t>Window C</a:t>
            </a:r>
            <a:endParaRPr lang="en-GB" sz="2000" b="1" dirty="0">
              <a:solidFill>
                <a:srgbClr val="FFFF00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8490283" y="3405168"/>
            <a:ext cx="1554850" cy="3005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 smtClean="0">
                <a:solidFill>
                  <a:srgbClr val="FFFF00"/>
                </a:solidFill>
              </a:rPr>
              <a:t>Window D</a:t>
            </a:r>
            <a:endParaRPr lang="en-GB" sz="2000" b="1" dirty="0">
              <a:solidFill>
                <a:srgbClr val="FFFF00"/>
              </a:solidFill>
            </a:endParaRPr>
          </a:p>
        </p:txBody>
      </p:sp>
      <p:pic>
        <p:nvPicPr>
          <p:cNvPr id="36" name="Picture 2" descr="http://us.msi.com/pic/feature/feature_20130517133114.png"/>
          <p:cNvPicPr>
            <a:picLocks noChangeAspect="1" noChangeArrowheads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781278" y="3950574"/>
            <a:ext cx="138862" cy="138862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36"/>
          <p:cNvPicPr>
            <a:picLocks noChangeAspect="1"/>
          </p:cNvPicPr>
          <p:nvPr/>
        </p:nvPicPr>
        <p:blipFill rotWithShape="1"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49276"/>
          <a:stretch/>
        </p:blipFill>
        <p:spPr>
          <a:xfrm>
            <a:off x="3514559" y="5809613"/>
            <a:ext cx="2997945" cy="9019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2" name="Picture 41"/>
          <p:cNvPicPr>
            <a:picLocks noChangeAspect="1"/>
          </p:cNvPicPr>
          <p:nvPr/>
        </p:nvPicPr>
        <p:blipFill rotWithShape="1"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39" t="-540" r="-139" b="49816"/>
          <a:stretch/>
        </p:blipFill>
        <p:spPr>
          <a:xfrm>
            <a:off x="6627997" y="5805454"/>
            <a:ext cx="2997945" cy="9019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16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900000">
            <a:off x="11175208" y="5027969"/>
            <a:ext cx="583850" cy="13020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5661281" y="5418011"/>
            <a:ext cx="1287074" cy="276999"/>
          </a:xfrm>
          <a:prstGeom prst="rect">
            <a:avLst/>
          </a:prstGeom>
          <a:solidFill>
            <a:srgbClr val="FFFFFF">
              <a:alpha val="45098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1200" b="1" dirty="0" smtClean="0">
                <a:solidFill>
                  <a:srgbClr val="C00000"/>
                </a:solidFill>
              </a:rPr>
              <a:t>Input</a:t>
            </a:r>
            <a:endParaRPr lang="en-GB" sz="1200" b="1" dirty="0">
              <a:solidFill>
                <a:srgbClr val="C00000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7591220" y="5420203"/>
            <a:ext cx="748459" cy="276999"/>
          </a:xfrm>
          <a:prstGeom prst="rect">
            <a:avLst/>
          </a:prstGeom>
          <a:solidFill>
            <a:srgbClr val="FFFFFF">
              <a:alpha val="45098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1200" b="1" dirty="0" smtClean="0">
                <a:solidFill>
                  <a:srgbClr val="C00000"/>
                </a:solidFill>
              </a:rPr>
              <a:t>Window</a:t>
            </a:r>
            <a:endParaRPr lang="en-GB" sz="1200" b="1" dirty="0">
              <a:solidFill>
                <a:srgbClr val="C00000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6969381" y="5420203"/>
            <a:ext cx="600813" cy="276999"/>
          </a:xfrm>
          <a:prstGeom prst="rect">
            <a:avLst/>
          </a:prstGeom>
          <a:solidFill>
            <a:srgbClr val="FFFFFF">
              <a:alpha val="45098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1200" b="1" dirty="0" smtClean="0">
                <a:solidFill>
                  <a:srgbClr val="C00000"/>
                </a:solidFill>
              </a:rPr>
              <a:t>Audio</a:t>
            </a:r>
            <a:endParaRPr lang="en-GB" sz="1200" b="1" dirty="0">
              <a:solidFill>
                <a:srgbClr val="C00000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8360705" y="5423738"/>
            <a:ext cx="688884" cy="276999"/>
          </a:xfrm>
          <a:prstGeom prst="rect">
            <a:avLst/>
          </a:prstGeom>
          <a:solidFill>
            <a:srgbClr val="FFFFFF">
              <a:alpha val="45098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1200" b="1" dirty="0" smtClean="0">
                <a:solidFill>
                  <a:srgbClr val="C00000"/>
                </a:solidFill>
              </a:rPr>
              <a:t>Layout</a:t>
            </a:r>
            <a:endParaRPr lang="en-GB" sz="1200" b="1" dirty="0">
              <a:solidFill>
                <a:srgbClr val="C00000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9070615" y="5426124"/>
            <a:ext cx="901295" cy="276999"/>
          </a:xfrm>
          <a:prstGeom prst="rect">
            <a:avLst/>
          </a:prstGeom>
          <a:solidFill>
            <a:srgbClr val="FFFFFF">
              <a:alpha val="45098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1200" b="1" dirty="0" smtClean="0">
                <a:solidFill>
                  <a:srgbClr val="C00000"/>
                </a:solidFill>
              </a:rPr>
              <a:t>Resolution</a:t>
            </a:r>
            <a:endParaRPr lang="en-GB" sz="1200" b="1" dirty="0">
              <a:solidFill>
                <a:srgbClr val="C00000"/>
              </a:solidFill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 flipH="1" flipV="1">
            <a:off x="5624150" y="5252608"/>
            <a:ext cx="37132" cy="173516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 flipV="1">
            <a:off x="6948355" y="5252608"/>
            <a:ext cx="29076" cy="173516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 flipV="1">
            <a:off x="6969381" y="5246604"/>
            <a:ext cx="120648" cy="173601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 flipH="1" flipV="1">
            <a:off x="7456192" y="5253921"/>
            <a:ext cx="100973" cy="16409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/>
          <p:nvPr/>
        </p:nvCxnSpPr>
        <p:spPr>
          <a:xfrm flipH="1" flipV="1">
            <a:off x="7551918" y="5246605"/>
            <a:ext cx="50154" cy="183964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/>
          <p:nvPr/>
        </p:nvCxnSpPr>
        <p:spPr>
          <a:xfrm flipH="1" flipV="1">
            <a:off x="8307931" y="5243984"/>
            <a:ext cx="25077" cy="18214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 flipV="1">
            <a:off x="8368148" y="5243984"/>
            <a:ext cx="1" cy="18214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 flipH="1" flipV="1">
            <a:off x="9022556" y="5252608"/>
            <a:ext cx="16311" cy="165405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/>
          <p:nvPr/>
        </p:nvCxnSpPr>
        <p:spPr>
          <a:xfrm flipV="1">
            <a:off x="9073430" y="5252608"/>
            <a:ext cx="58664" cy="164419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/>
          <p:cNvCxnSpPr/>
          <p:nvPr/>
        </p:nvCxnSpPr>
        <p:spPr>
          <a:xfrm flipH="1" flipV="1">
            <a:off x="9920140" y="5252608"/>
            <a:ext cx="48208" cy="170345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257451" y="1498600"/>
            <a:ext cx="2991775" cy="4431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 smtClean="0">
                <a:solidFill>
                  <a:srgbClr val="FFC000"/>
                </a:solidFill>
              </a:rPr>
              <a:t>1T-MV-8474 - 4K Multiviewer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b="1" dirty="0" smtClean="0">
                <a:solidFill>
                  <a:srgbClr val="FFC000"/>
                </a:solidFill>
              </a:rPr>
              <a:t>Seven video inputs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400" dirty="0" smtClean="0">
                <a:solidFill>
                  <a:srgbClr val="FFC000"/>
                </a:solidFill>
              </a:rPr>
              <a:t>4 x HDMI to UHD 4k/30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400" dirty="0" smtClean="0">
                <a:solidFill>
                  <a:srgbClr val="FFC000"/>
                </a:solidFill>
              </a:rPr>
              <a:t>2 x DisplayPort to UHD  4K/60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400" dirty="0" smtClean="0">
                <a:solidFill>
                  <a:srgbClr val="FFC000"/>
                </a:solidFill>
              </a:rPr>
              <a:t>1  x VGA/YPbPr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b="1" dirty="0" smtClean="0">
                <a:solidFill>
                  <a:srgbClr val="FFC000"/>
                </a:solidFill>
              </a:rPr>
              <a:t>Single HDMI Output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400" dirty="0" smtClean="0">
                <a:solidFill>
                  <a:srgbClr val="FFC000"/>
                </a:solidFill>
              </a:rPr>
              <a:t>Up to UHD 4K/30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b="1" dirty="0" smtClean="0">
                <a:solidFill>
                  <a:srgbClr val="FFC000"/>
                </a:solidFill>
              </a:rPr>
              <a:t>Display four windows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400" dirty="0" smtClean="0">
                <a:solidFill>
                  <a:srgbClr val="FFC000"/>
                </a:solidFill>
              </a:rPr>
              <a:t>Choose from 16 layouts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b="1" dirty="0" smtClean="0">
                <a:solidFill>
                  <a:srgbClr val="FFC000"/>
                </a:solidFill>
              </a:rPr>
              <a:t>Audio Control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400" dirty="0" smtClean="0">
                <a:solidFill>
                  <a:srgbClr val="FFC000"/>
                </a:solidFill>
              </a:rPr>
              <a:t>Input: 7 x Analogue Audio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400" dirty="0" smtClean="0">
                <a:solidFill>
                  <a:srgbClr val="FFC000"/>
                </a:solidFill>
              </a:rPr>
              <a:t>Output: HDMI embedded, 4 x Analogue &amp; 1 x  Digital Toslink </a:t>
            </a:r>
            <a:endParaRPr lang="en-GB" sz="1400" dirty="0">
              <a:solidFill>
                <a:srgbClr val="FFC000"/>
              </a:solidFill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rgbClr val="FFC000"/>
                </a:solidFill>
              </a:rPr>
              <a:t>Audio embedding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rgbClr val="FFC000"/>
                </a:solidFill>
              </a:rPr>
              <a:t>Audio </a:t>
            </a:r>
            <a:r>
              <a:rPr lang="en-GB" sz="1400" dirty="0" smtClean="0">
                <a:solidFill>
                  <a:srgbClr val="FFC000"/>
                </a:solidFill>
              </a:rPr>
              <a:t>Delay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b="1" dirty="0" smtClean="0">
                <a:solidFill>
                  <a:srgbClr val="FFC000"/>
                </a:solidFill>
              </a:rPr>
              <a:t>Control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400" dirty="0" smtClean="0">
                <a:solidFill>
                  <a:srgbClr val="FFC000"/>
                </a:solidFill>
              </a:rPr>
              <a:t>RS-232, Ethernet or remote control</a:t>
            </a:r>
          </a:p>
        </p:txBody>
      </p:sp>
    </p:spTree>
    <p:extLst>
      <p:ext uri="{BB962C8B-B14F-4D97-AF65-F5344CB8AC3E}">
        <p14:creationId xmlns:p14="http://schemas.microsoft.com/office/powerpoint/2010/main" val="3732526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 descr="https://upload.wikimedia.org/wikipedia/commons/b/b0/Office_Building_Highrise_Nord_LB_Georgsplatz_02.jpg"/>
          <p:cNvPicPr>
            <a:picLocks noChangeAspect="1" noChangeArrowheads="1"/>
          </p:cNvPicPr>
          <p:nvPr/>
        </p:nvPicPr>
        <p:blipFill rotWithShape="1">
          <a:blip r:embed="rId2" cstate="email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390900" y="-15875"/>
            <a:ext cx="8839200" cy="6873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Content Placeholder 3"/>
          <p:cNvPicPr>
            <a:picLocks noChangeAspect="1"/>
          </p:cNvPicPr>
          <p:nvPr/>
        </p:nvPicPr>
        <p:blipFill rotWithShape="1">
          <a:blip r:embed="rId3" cstate="screen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9003161">
            <a:off x="2995863" y="97129"/>
            <a:ext cx="6570521" cy="2416928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Content Placeholder 2"/>
          <p:cNvSpPr txBox="1">
            <a:spLocks/>
          </p:cNvSpPr>
          <p:nvPr/>
        </p:nvSpPr>
        <p:spPr>
          <a:xfrm>
            <a:off x="3733798" y="1994958"/>
            <a:ext cx="7772401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</p:txBody>
      </p:sp>
      <p:pic>
        <p:nvPicPr>
          <p:cNvPr id="11" name="Content Placeholder 3"/>
          <p:cNvPicPr>
            <a:picLocks noChangeAspect="1"/>
          </p:cNvPicPr>
          <p:nvPr/>
        </p:nvPicPr>
        <p:blipFill rotWithShape="1">
          <a:blip r:embed="rId4" cstate="email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759"/>
          <a:stretch/>
        </p:blipFill>
        <p:spPr>
          <a:xfrm rot="19003161">
            <a:off x="1309395" y="2569325"/>
            <a:ext cx="12589416" cy="31404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Content Placeholder 3"/>
          <p:cNvPicPr>
            <a:picLocks noChangeAspect="1"/>
          </p:cNvPicPr>
          <p:nvPr/>
        </p:nvPicPr>
        <p:blipFill rotWithShape="1">
          <a:blip r:embed="rId5" cstate="email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06724"/>
          <a:stretch/>
        </p:blipFill>
        <p:spPr>
          <a:xfrm rot="19003161">
            <a:off x="4518180" y="1163686"/>
            <a:ext cx="16319127" cy="25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rgbClr val="FFFFFF">
              <a:alpha val="50196"/>
            </a:srgbClr>
          </a:solidFill>
        </p:spPr>
        <p:txBody>
          <a:bodyPr>
            <a:noAutofit/>
          </a:bodyPr>
          <a:lstStyle/>
          <a:p>
            <a:r>
              <a:rPr lang="en-GB" sz="1800" b="1" dirty="0" smtClean="0"/>
              <a:t>Flexible multiviewer &amp; capable presentation switcher</a:t>
            </a:r>
          </a:p>
          <a:p>
            <a:r>
              <a:rPr lang="en-GB" sz="1800" b="1" dirty="0" smtClean="0"/>
              <a:t>Seven Inputs</a:t>
            </a:r>
          </a:p>
          <a:p>
            <a:pPr lvl="1"/>
            <a:r>
              <a:rPr lang="en-GB" sz="1600" dirty="0" smtClean="0"/>
              <a:t>4 x HDMI (up to  UHD 4K/30)</a:t>
            </a:r>
          </a:p>
          <a:p>
            <a:pPr lvl="1"/>
            <a:r>
              <a:rPr lang="en-GB" sz="1600" dirty="0" smtClean="0"/>
              <a:t>2 x DisplayPort (up to UHD 4K/60)</a:t>
            </a:r>
          </a:p>
          <a:p>
            <a:pPr lvl="1"/>
            <a:r>
              <a:rPr lang="en-GB" sz="1600" dirty="0" smtClean="0"/>
              <a:t>1 x HD15 (VGA/YPbPr)</a:t>
            </a:r>
          </a:p>
          <a:p>
            <a:pPr lvl="1"/>
            <a:r>
              <a:rPr lang="en-GB" sz="1600" dirty="0" smtClean="0"/>
              <a:t>7 x Analogue Stereo Audio</a:t>
            </a:r>
          </a:p>
          <a:p>
            <a:r>
              <a:rPr lang="en-GB" sz="2000" b="1" dirty="0" smtClean="0"/>
              <a:t>Audio de-embedding &amp; re-embedding</a:t>
            </a:r>
          </a:p>
          <a:p>
            <a:r>
              <a:rPr lang="en-GB" sz="1800" b="1" dirty="0" smtClean="0"/>
              <a:t>Single HDMI Output </a:t>
            </a:r>
            <a:r>
              <a:rPr lang="en-GB" sz="1800" dirty="0" smtClean="0"/>
              <a:t>(up to UHD 4K/30)</a:t>
            </a:r>
            <a:endParaRPr lang="en-GB" sz="1800" b="1" dirty="0"/>
          </a:p>
          <a:p>
            <a:r>
              <a:rPr lang="en-GB" sz="1800" b="1" dirty="0" smtClean="0"/>
              <a:t>Sixteen fixed layouts:</a:t>
            </a:r>
          </a:p>
          <a:p>
            <a:pPr lvl="1"/>
            <a:r>
              <a:rPr lang="en-GB" sz="1600" dirty="0" smtClean="0"/>
              <a:t>Quad split</a:t>
            </a:r>
          </a:p>
          <a:p>
            <a:pPr lvl="1"/>
            <a:r>
              <a:rPr lang="en-GB" sz="1600" dirty="0" smtClean="0"/>
              <a:t>Picture in Picture</a:t>
            </a:r>
          </a:p>
          <a:p>
            <a:pPr lvl="1"/>
            <a:r>
              <a:rPr lang="en-GB" sz="1600" dirty="0" smtClean="0"/>
              <a:t>Triple</a:t>
            </a:r>
          </a:p>
          <a:p>
            <a:pPr lvl="1"/>
            <a:r>
              <a:rPr lang="en-GB" sz="1600" dirty="0" smtClean="0"/>
              <a:t>Side by Side </a:t>
            </a:r>
          </a:p>
          <a:p>
            <a:pPr lvl="1"/>
            <a:r>
              <a:rPr lang="en-GB" sz="1600" dirty="0" smtClean="0"/>
              <a:t>Full Screen</a:t>
            </a:r>
            <a:endParaRPr lang="en-GB" sz="1600" dirty="0"/>
          </a:p>
        </p:txBody>
      </p:sp>
      <p:sp>
        <p:nvSpPr>
          <p:cNvPr id="4" name="Rectangle 3"/>
          <p:cNvSpPr/>
          <p:nvPr/>
        </p:nvSpPr>
        <p:spPr>
          <a:xfrm>
            <a:off x="2454275" y="1842558"/>
            <a:ext cx="937826" cy="2862322"/>
          </a:xfrm>
          <a:prstGeom prst="rect">
            <a:avLst/>
          </a:prstGeom>
          <a:solidFill>
            <a:srgbClr val="9093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" name="Rectangle 4"/>
          <p:cNvSpPr/>
          <p:nvPr/>
        </p:nvSpPr>
        <p:spPr>
          <a:xfrm>
            <a:off x="406400" y="5572124"/>
            <a:ext cx="2985701" cy="1295519"/>
          </a:xfrm>
          <a:prstGeom prst="rect">
            <a:avLst/>
          </a:prstGeom>
          <a:solidFill>
            <a:srgbClr val="9093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0544" y="6269033"/>
            <a:ext cx="2197893" cy="508115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96137" y="4454036"/>
            <a:ext cx="3826605" cy="226970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Rectangle 9"/>
          <p:cNvSpPr/>
          <p:nvPr/>
        </p:nvSpPr>
        <p:spPr>
          <a:xfrm>
            <a:off x="3390900" y="-1842850"/>
            <a:ext cx="9872285" cy="1817450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5" name="Rectangle 14"/>
          <p:cNvSpPr/>
          <p:nvPr/>
        </p:nvSpPr>
        <p:spPr>
          <a:xfrm>
            <a:off x="0" y="6870580"/>
            <a:ext cx="14084290" cy="2927377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6" name="Rectangle 15"/>
          <p:cNvSpPr/>
          <p:nvPr/>
        </p:nvSpPr>
        <p:spPr>
          <a:xfrm rot="16200000">
            <a:off x="9729042" y="2512396"/>
            <a:ext cx="6893045" cy="1817450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7" name="TextBox 16"/>
          <p:cNvSpPr txBox="1"/>
          <p:nvPr/>
        </p:nvSpPr>
        <p:spPr>
          <a:xfrm>
            <a:off x="257451" y="1498600"/>
            <a:ext cx="2991775" cy="4431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 smtClean="0">
                <a:solidFill>
                  <a:srgbClr val="FFC000"/>
                </a:solidFill>
              </a:rPr>
              <a:t>1T-MV-8474 - 4K Multiviewer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b="1" dirty="0" smtClean="0">
                <a:solidFill>
                  <a:srgbClr val="FFC000"/>
                </a:solidFill>
              </a:rPr>
              <a:t>Seven video inputs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400" dirty="0" smtClean="0">
                <a:solidFill>
                  <a:srgbClr val="FFC000"/>
                </a:solidFill>
              </a:rPr>
              <a:t>4 x HDMI to UHD 4k/30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400" dirty="0" smtClean="0">
                <a:solidFill>
                  <a:srgbClr val="FFC000"/>
                </a:solidFill>
              </a:rPr>
              <a:t>2 x DisplayPort to UHD  4K/60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400" dirty="0" smtClean="0">
                <a:solidFill>
                  <a:srgbClr val="FFC000"/>
                </a:solidFill>
              </a:rPr>
              <a:t>1  x VGA/YPbPr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b="1" dirty="0" smtClean="0">
                <a:solidFill>
                  <a:srgbClr val="FFC000"/>
                </a:solidFill>
              </a:rPr>
              <a:t>Single HDMI Output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400" dirty="0" smtClean="0">
                <a:solidFill>
                  <a:srgbClr val="FFC000"/>
                </a:solidFill>
              </a:rPr>
              <a:t>Up to UHD 4K/30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b="1" dirty="0" smtClean="0">
                <a:solidFill>
                  <a:srgbClr val="FFC000"/>
                </a:solidFill>
              </a:rPr>
              <a:t>Display four windows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400" dirty="0" smtClean="0">
                <a:solidFill>
                  <a:srgbClr val="FFC000"/>
                </a:solidFill>
              </a:rPr>
              <a:t>Choose from 16 layouts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b="1" dirty="0" smtClean="0">
                <a:solidFill>
                  <a:srgbClr val="FFC000"/>
                </a:solidFill>
              </a:rPr>
              <a:t>Audio Control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400" dirty="0" smtClean="0">
                <a:solidFill>
                  <a:srgbClr val="FFC000"/>
                </a:solidFill>
              </a:rPr>
              <a:t>Input: 7 x Analogue Audio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400" dirty="0" smtClean="0">
                <a:solidFill>
                  <a:srgbClr val="FFC000"/>
                </a:solidFill>
              </a:rPr>
              <a:t>Output: HDMI embedded, 4 x Analogue &amp; 1 x  Digital Toslink </a:t>
            </a:r>
            <a:endParaRPr lang="en-GB" sz="1400" dirty="0">
              <a:solidFill>
                <a:srgbClr val="FFC000"/>
              </a:solidFill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rgbClr val="FFC000"/>
                </a:solidFill>
              </a:rPr>
              <a:t>Audio embedding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rgbClr val="FFC000"/>
                </a:solidFill>
              </a:rPr>
              <a:t>Audio </a:t>
            </a:r>
            <a:r>
              <a:rPr lang="en-GB" sz="1400" dirty="0" smtClean="0">
                <a:solidFill>
                  <a:srgbClr val="FFC000"/>
                </a:solidFill>
              </a:rPr>
              <a:t>Delay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b="1" dirty="0" smtClean="0">
                <a:solidFill>
                  <a:srgbClr val="FFC000"/>
                </a:solidFill>
              </a:rPr>
              <a:t>Control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400" dirty="0" smtClean="0">
                <a:solidFill>
                  <a:srgbClr val="FFC000"/>
                </a:solidFill>
              </a:rPr>
              <a:t>RS-232, Ethernet or remote control</a:t>
            </a:r>
          </a:p>
        </p:txBody>
      </p:sp>
      <p:sp>
        <p:nvSpPr>
          <p:cNvPr id="19" name="Title 1"/>
          <p:cNvSpPr>
            <a:spLocks noGrp="1"/>
          </p:cNvSpPr>
          <p:nvPr>
            <p:ph type="title"/>
          </p:nvPr>
        </p:nvSpPr>
        <p:spPr>
          <a:xfrm>
            <a:off x="3581399" y="365125"/>
            <a:ext cx="7772401" cy="1325563"/>
          </a:xfrm>
          <a:solidFill>
            <a:srgbClr val="FFFFFF">
              <a:alpha val="41961"/>
            </a:srgbClr>
          </a:solidFill>
        </p:spPr>
        <p:txBody>
          <a:bodyPr>
            <a:normAutofit/>
          </a:bodyPr>
          <a:lstStyle/>
          <a:p>
            <a:r>
              <a:rPr lang="en-GB" sz="3600" b="1" dirty="0" smtClean="0"/>
              <a:t>1T-MV-8474 - 4K Multiviewer</a:t>
            </a:r>
            <a:endParaRPr lang="en-GB" sz="3600" b="1" dirty="0"/>
          </a:p>
        </p:txBody>
      </p:sp>
    </p:spTree>
    <p:extLst>
      <p:ext uri="{BB962C8B-B14F-4D97-AF65-F5344CB8AC3E}">
        <p14:creationId xmlns:p14="http://schemas.microsoft.com/office/powerpoint/2010/main" val="2226808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4" descr="http://1pcn.com/design/huddle_rooms/T1V_SAP_Toronto.jpg"/>
          <p:cNvPicPr>
            <a:picLocks noChangeAspect="1" noChangeArrowheads="1"/>
          </p:cNvPicPr>
          <p:nvPr/>
        </p:nvPicPr>
        <p:blipFill rotWithShape="1">
          <a:blip r:embed="rId3" cstate="email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208"/>
          <a:stretch/>
        </p:blipFill>
        <p:spPr bwMode="auto">
          <a:xfrm>
            <a:off x="3376385" y="1"/>
            <a:ext cx="9144001" cy="6884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FFFFFF">
              <a:alpha val="41961"/>
            </a:srgbClr>
          </a:solidFill>
        </p:spPr>
        <p:txBody>
          <a:bodyPr>
            <a:normAutofit/>
          </a:bodyPr>
          <a:lstStyle/>
          <a:p>
            <a:r>
              <a:rPr lang="en-GB" sz="3600" b="1" dirty="0" smtClean="0"/>
              <a:t>1T-MV-8474 - 4K Multiviewer</a:t>
            </a:r>
            <a:endParaRPr lang="en-GB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1398" y="1842558"/>
            <a:ext cx="7772401" cy="2643244"/>
          </a:xfrm>
          <a:solidFill>
            <a:srgbClr val="FFFFFF">
              <a:alpha val="34902"/>
            </a:srgbClr>
          </a:solidFill>
        </p:spPr>
        <p:txBody>
          <a:bodyPr>
            <a:normAutofit/>
          </a:bodyPr>
          <a:lstStyle/>
          <a:p>
            <a:pPr lvl="1"/>
            <a:r>
              <a:rPr lang="en-GB" dirty="0" smtClean="0"/>
              <a:t>Perfect solution for all collaborative applications including huddle rooms, education, medical &amp; control rooms.</a:t>
            </a:r>
          </a:p>
          <a:p>
            <a:pPr lvl="1"/>
            <a:r>
              <a:rPr lang="en-GB" dirty="0" smtClean="0"/>
              <a:t>Combine UHD 4K/60, UHD/4K, 1080p and other resolutions for maximum flexibility.</a:t>
            </a:r>
          </a:p>
          <a:p>
            <a:pPr lvl="1"/>
            <a:r>
              <a:rPr lang="en-GB" dirty="0" smtClean="0"/>
              <a:t>Easy to use button control or remote control</a:t>
            </a:r>
            <a:endParaRPr lang="en-GB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3733798" y="1994958"/>
            <a:ext cx="7772401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4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91683" y="5791200"/>
            <a:ext cx="4367010" cy="9525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5" name="TextBox 14"/>
          <p:cNvSpPr txBox="1"/>
          <p:nvPr/>
        </p:nvSpPr>
        <p:spPr>
          <a:xfrm>
            <a:off x="257451" y="1498600"/>
            <a:ext cx="2991775" cy="4431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 smtClean="0">
                <a:solidFill>
                  <a:srgbClr val="FFC000"/>
                </a:solidFill>
              </a:rPr>
              <a:t>1T-MV-8474 - 4K Multiviewer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b="1" dirty="0" smtClean="0">
                <a:solidFill>
                  <a:srgbClr val="FFC000"/>
                </a:solidFill>
              </a:rPr>
              <a:t>Seven video inputs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400" dirty="0" smtClean="0">
                <a:solidFill>
                  <a:srgbClr val="FFC000"/>
                </a:solidFill>
              </a:rPr>
              <a:t>4 x HDMI to UHD 4k/30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400" dirty="0" smtClean="0">
                <a:solidFill>
                  <a:srgbClr val="FFC000"/>
                </a:solidFill>
              </a:rPr>
              <a:t>2 x DisplayPort to UHD  4K/60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400" dirty="0" smtClean="0">
                <a:solidFill>
                  <a:srgbClr val="FFC000"/>
                </a:solidFill>
              </a:rPr>
              <a:t>1  x VGA/YPbPr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b="1" dirty="0" smtClean="0">
                <a:solidFill>
                  <a:srgbClr val="FFC000"/>
                </a:solidFill>
              </a:rPr>
              <a:t>Single HDMI Output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400" dirty="0" smtClean="0">
                <a:solidFill>
                  <a:srgbClr val="FFC000"/>
                </a:solidFill>
              </a:rPr>
              <a:t>Up to UHD 4K/30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b="1" dirty="0" smtClean="0">
                <a:solidFill>
                  <a:srgbClr val="FFC000"/>
                </a:solidFill>
              </a:rPr>
              <a:t>Display four windows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400" dirty="0" smtClean="0">
                <a:solidFill>
                  <a:srgbClr val="FFC000"/>
                </a:solidFill>
              </a:rPr>
              <a:t>Choose from 16 layouts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b="1" dirty="0" smtClean="0">
                <a:solidFill>
                  <a:srgbClr val="FFC000"/>
                </a:solidFill>
              </a:rPr>
              <a:t>Audio Control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400" dirty="0" smtClean="0">
                <a:solidFill>
                  <a:srgbClr val="FFC000"/>
                </a:solidFill>
              </a:rPr>
              <a:t>Input: 7 x Analogue Audio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400" dirty="0" smtClean="0">
                <a:solidFill>
                  <a:srgbClr val="FFC000"/>
                </a:solidFill>
              </a:rPr>
              <a:t>Output: HDMI embedded, 4 x Analogue &amp; 1 x  Digital Toslink </a:t>
            </a:r>
            <a:endParaRPr lang="en-GB" sz="1400" dirty="0">
              <a:solidFill>
                <a:srgbClr val="FFC000"/>
              </a:solidFill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rgbClr val="FFC000"/>
                </a:solidFill>
              </a:rPr>
              <a:t>Audio embedding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rgbClr val="FFC000"/>
                </a:solidFill>
              </a:rPr>
              <a:t>Audio </a:t>
            </a:r>
            <a:r>
              <a:rPr lang="en-GB" sz="1400" dirty="0" smtClean="0">
                <a:solidFill>
                  <a:srgbClr val="FFC000"/>
                </a:solidFill>
              </a:rPr>
              <a:t>Delay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b="1" dirty="0" smtClean="0">
                <a:solidFill>
                  <a:srgbClr val="FFC000"/>
                </a:solidFill>
              </a:rPr>
              <a:t>Control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400" dirty="0" smtClean="0">
                <a:solidFill>
                  <a:srgbClr val="FFC000"/>
                </a:solidFill>
              </a:rPr>
              <a:t>RS-232, Ethernet or remote control</a:t>
            </a:r>
          </a:p>
        </p:txBody>
      </p:sp>
    </p:spTree>
    <p:extLst>
      <p:ext uri="{BB962C8B-B14F-4D97-AF65-F5344CB8AC3E}">
        <p14:creationId xmlns:p14="http://schemas.microsoft.com/office/powerpoint/2010/main" val="376171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://1pcn.com/design/huddle_rooms/2200-63890-001-2.jpg"/>
          <p:cNvPicPr>
            <a:picLocks noChangeAspect="1" noChangeArrowheads="1"/>
          </p:cNvPicPr>
          <p:nvPr/>
        </p:nvPicPr>
        <p:blipFill rotWithShape="1"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57" t="-192" r="147" b="192"/>
          <a:stretch/>
        </p:blipFill>
        <p:spPr bwMode="auto">
          <a:xfrm>
            <a:off x="3376756" y="-827314"/>
            <a:ext cx="8945873" cy="7685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57451" y="1498600"/>
            <a:ext cx="2991775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1600" b="1" dirty="0">
              <a:solidFill>
                <a:srgbClr val="FFC000"/>
              </a:solidFill>
            </a:endParaRPr>
          </a:p>
          <a:p>
            <a:endParaRPr lang="en-GB" sz="1600" b="1" dirty="0" smtClean="0">
              <a:solidFill>
                <a:srgbClr val="FFC000"/>
              </a:solidFill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GB" sz="1200" dirty="0" smtClean="0">
              <a:solidFill>
                <a:srgbClr val="FFC000"/>
              </a:solidFill>
            </a:endParaRPr>
          </a:p>
          <a:p>
            <a:endParaRPr lang="en-GB" sz="1400" dirty="0" smtClean="0">
              <a:solidFill>
                <a:srgbClr val="FFC000"/>
              </a:solidFill>
            </a:endParaRPr>
          </a:p>
          <a:p>
            <a:endParaRPr lang="en-GB" sz="2000" dirty="0" smtClean="0">
              <a:solidFill>
                <a:srgbClr val="FFC000"/>
              </a:solidFill>
            </a:endParaRPr>
          </a:p>
          <a:p>
            <a:endParaRPr lang="en-GB" sz="2000" dirty="0">
              <a:solidFill>
                <a:srgbClr val="FFC000"/>
              </a:solidFill>
            </a:endParaRP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3581399" y="365125"/>
            <a:ext cx="7772401" cy="1325563"/>
          </a:xfrm>
          <a:solidFill>
            <a:srgbClr val="FFFFFF">
              <a:alpha val="41961"/>
            </a:srgbClr>
          </a:solidFill>
        </p:spPr>
        <p:txBody>
          <a:bodyPr>
            <a:normAutofit/>
          </a:bodyPr>
          <a:lstStyle/>
          <a:p>
            <a:r>
              <a:rPr lang="en-GB" sz="3600" b="1" dirty="0" smtClean="0"/>
              <a:t>Any Questions?</a:t>
            </a:r>
            <a:endParaRPr lang="en-GB" sz="3600" b="1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7535" b="21944"/>
          <a:stretch/>
        </p:blipFill>
        <p:spPr>
          <a:xfrm>
            <a:off x="4700091" y="4556648"/>
            <a:ext cx="6299201" cy="137393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TextBox 9"/>
          <p:cNvSpPr txBox="1"/>
          <p:nvPr/>
        </p:nvSpPr>
        <p:spPr>
          <a:xfrm>
            <a:off x="257451" y="1498600"/>
            <a:ext cx="2991775" cy="4431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 smtClean="0">
                <a:solidFill>
                  <a:srgbClr val="FFC000"/>
                </a:solidFill>
              </a:rPr>
              <a:t>1T-MV-8474 - 4K Multiviewer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b="1" dirty="0" smtClean="0">
                <a:solidFill>
                  <a:srgbClr val="FFC000"/>
                </a:solidFill>
              </a:rPr>
              <a:t>Seven video inputs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400" dirty="0" smtClean="0">
                <a:solidFill>
                  <a:srgbClr val="FFC000"/>
                </a:solidFill>
              </a:rPr>
              <a:t>4 x HDMI to UHD 4k/30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400" dirty="0" smtClean="0">
                <a:solidFill>
                  <a:srgbClr val="FFC000"/>
                </a:solidFill>
              </a:rPr>
              <a:t>2 x DisplayPort to UHD  4K/60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400" dirty="0" smtClean="0">
                <a:solidFill>
                  <a:srgbClr val="FFC000"/>
                </a:solidFill>
              </a:rPr>
              <a:t>1  x VGA/YPbPr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b="1" dirty="0" smtClean="0">
                <a:solidFill>
                  <a:srgbClr val="FFC000"/>
                </a:solidFill>
              </a:rPr>
              <a:t>Single HDMI Output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400" dirty="0" smtClean="0">
                <a:solidFill>
                  <a:srgbClr val="FFC000"/>
                </a:solidFill>
              </a:rPr>
              <a:t>Up to UHD 4K/30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b="1" dirty="0" smtClean="0">
                <a:solidFill>
                  <a:srgbClr val="FFC000"/>
                </a:solidFill>
              </a:rPr>
              <a:t>Display four windows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400" dirty="0" smtClean="0">
                <a:solidFill>
                  <a:srgbClr val="FFC000"/>
                </a:solidFill>
              </a:rPr>
              <a:t>Choose from 16 layouts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b="1" dirty="0" smtClean="0">
                <a:solidFill>
                  <a:srgbClr val="FFC000"/>
                </a:solidFill>
              </a:rPr>
              <a:t>Audio Control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400" dirty="0" smtClean="0">
                <a:solidFill>
                  <a:srgbClr val="FFC000"/>
                </a:solidFill>
              </a:rPr>
              <a:t>Input: 7 x Analogue Audio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400" dirty="0" smtClean="0">
                <a:solidFill>
                  <a:srgbClr val="FFC000"/>
                </a:solidFill>
              </a:rPr>
              <a:t>Output: HDMI embedded, 4 x Analogue &amp; 1 x  Digital Toslink </a:t>
            </a:r>
            <a:endParaRPr lang="en-GB" sz="1400" dirty="0">
              <a:solidFill>
                <a:srgbClr val="FFC000"/>
              </a:solidFill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rgbClr val="FFC000"/>
                </a:solidFill>
              </a:rPr>
              <a:t>Audio embedding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rgbClr val="FFC000"/>
                </a:solidFill>
              </a:rPr>
              <a:t>Audio </a:t>
            </a:r>
            <a:r>
              <a:rPr lang="en-GB" sz="1400" dirty="0" smtClean="0">
                <a:solidFill>
                  <a:srgbClr val="FFC000"/>
                </a:solidFill>
              </a:rPr>
              <a:t>Delay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b="1" dirty="0" smtClean="0">
                <a:solidFill>
                  <a:srgbClr val="FFC000"/>
                </a:solidFill>
              </a:rPr>
              <a:t>Control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400" dirty="0" smtClean="0">
                <a:solidFill>
                  <a:srgbClr val="FFC000"/>
                </a:solidFill>
              </a:rPr>
              <a:t>RS-232, Ethernet or remote control</a:t>
            </a:r>
          </a:p>
        </p:txBody>
      </p:sp>
    </p:spTree>
    <p:extLst>
      <p:ext uri="{BB962C8B-B14F-4D97-AF65-F5344CB8AC3E}">
        <p14:creationId xmlns:p14="http://schemas.microsoft.com/office/powerpoint/2010/main" val="1929943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tvone-color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BA2B31"/>
      </a:accent1>
      <a:accent2>
        <a:srgbClr val="E76727"/>
      </a:accent2>
      <a:accent3>
        <a:srgbClr val="E4A612"/>
      </a:accent3>
      <a:accent4>
        <a:srgbClr val="FFC000"/>
      </a:accent4>
      <a:accent5>
        <a:srgbClr val="4472C4"/>
      </a:accent5>
      <a:accent6>
        <a:srgbClr val="70AD47"/>
      </a:accent6>
      <a:hlink>
        <a:srgbClr val="E76727"/>
      </a:hlink>
      <a:folHlink>
        <a:srgbClr val="7F7F7F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vone template 09042015.potx" id="{87D00568-8C69-4E53-BAC9-F5CE2523F57F}" vid="{F332008E-34CF-4423-928F-51F597BC64F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49BF066ADD9134D83982054DF2C4296" ma:contentTypeVersion="3" ma:contentTypeDescription="Create a new document." ma:contentTypeScope="" ma:versionID="d6a0a1f0385f0a26ca1078679363301e">
  <xsd:schema xmlns:xsd="http://www.w3.org/2001/XMLSchema" xmlns:xs="http://www.w3.org/2001/XMLSchema" xmlns:p="http://schemas.microsoft.com/office/2006/metadata/properties" xmlns:ns2="e4e49c6f-565b-4402-b5a4-994ab02c4d65" targetNamespace="http://schemas.microsoft.com/office/2006/metadata/properties" ma:root="true" ma:fieldsID="ceb2405d1282f8c823b35f4730b066fe" ns2:_="">
    <xsd:import namespace="e4e49c6f-565b-4402-b5a4-994ab02c4d65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2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4e49c6f-565b-4402-b5a4-994ab02c4d65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919CA0E0-EC09-40C9-8E54-9BD04886FE6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23064CE-2DD6-498A-866E-7FEDFD35F86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4e49c6f-565b-4402-b5a4-994ab02c4d6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C9555F5-8079-464B-836F-DBCDA0C4F05F}">
  <ds:schemaRefs>
    <ds:schemaRef ds:uri="http://purl.org/dc/elements/1.1/"/>
    <ds:schemaRef ds:uri="http://schemas.openxmlformats.org/package/2006/metadata/core-properties"/>
    <ds:schemaRef ds:uri="http://schemas.microsoft.com/office/infopath/2007/PartnerControls"/>
    <ds:schemaRef ds:uri="http://purl.org/dc/terms/"/>
    <ds:schemaRef ds:uri="e4e49c6f-565b-4402-b5a4-994ab02c4d65"/>
    <ds:schemaRef ds:uri="http://schemas.microsoft.com/office/2006/documentManagement/types"/>
    <ds:schemaRef ds:uri="http://schemas.microsoft.com/office/2006/metadata/propertie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tvone template 10042015</Template>
  <TotalTime>9488</TotalTime>
  <Words>726</Words>
  <Application>Microsoft Office PowerPoint</Application>
  <PresentationFormat>Widescreen</PresentationFormat>
  <Paragraphs>173</Paragraphs>
  <Slides>7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ＭＳ Ｐゴシック</vt:lpstr>
      <vt:lpstr>Arial</vt:lpstr>
      <vt:lpstr>Calibri</vt:lpstr>
      <vt:lpstr>Tahoma</vt:lpstr>
      <vt:lpstr>Trebuchet MS</vt:lpstr>
      <vt:lpstr>Office Theme</vt:lpstr>
      <vt:lpstr>4K Multiviewer 1T-MV-8474 </vt:lpstr>
      <vt:lpstr>1T-MV-8474 4K Multiviewer</vt:lpstr>
      <vt:lpstr>1T-MV-8474 - 4K Multiviewer</vt:lpstr>
      <vt:lpstr>1T-MV-8474 - 4K Multiviewer</vt:lpstr>
      <vt:lpstr>1T-MV-8474 - 4K Multiviewer</vt:lpstr>
      <vt:lpstr>1T-MV-8474 - 4K Multiviewer</vt:lpstr>
      <vt:lpstr>Any Questions?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CORIOmax Training</dc:title>
  <dc:creator>Paul Streffon</dc:creator>
  <cp:lastModifiedBy>mark trevena</cp:lastModifiedBy>
  <cp:revision>536</cp:revision>
  <cp:lastPrinted>2016-01-22T10:36:51Z</cp:lastPrinted>
  <dcterms:created xsi:type="dcterms:W3CDTF">2015-10-06T12:45:47Z</dcterms:created>
  <dcterms:modified xsi:type="dcterms:W3CDTF">2016-02-04T15:27:02Z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0x010100F49BF066ADD9134D83982054DF2C4296</vt:lpwstr>
  </property>
</Properties>
</file>